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015" autoAdjust="0"/>
  </p:normalViewPr>
  <p:slideViewPr>
    <p:cSldViewPr>
      <p:cViewPr varScale="1">
        <p:scale>
          <a:sx n="53" d="100"/>
          <a:sy n="53" d="100"/>
        </p:scale>
        <p:origin x="1596" y="33"/>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3/6/2024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3/6/2024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showing us the contribution of each feature to the final verdict for individual predictions. It’s a bit like getting a detailed recipe of how a decision was cooked up, making the often 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Proximity. Intuitively, CF examples that are closest to the original input can be the most useful to a user. We quantify proximity as the (negative) vector distance between the original input and CF example’s features. This can be specified by a distance metric such as ℓ1-distance (optionally weighted by a user-provided custom weight for each feature). Proximity of a set of counterfactual examples is the mean proximity over the set. Proximity := − 1 k Õ k </a:t>
            </a:r>
            <a:r>
              <a:rPr lang="en-GB" dirty="0" err="1"/>
              <a:t>i</a:t>
            </a:r>
            <a:r>
              <a:rPr lang="en-GB" dirty="0"/>
              <a:t>=1 </a:t>
            </a:r>
            <a:r>
              <a:rPr lang="en-GB" dirty="0" err="1"/>
              <a:t>dist</a:t>
            </a:r>
            <a:r>
              <a:rPr lang="en-GB" dirty="0"/>
              <a:t>(ci , x). </a:t>
            </a:r>
          </a:p>
          <a:p>
            <a:r>
              <a:rPr lang="en-GB" dirty="0"/>
              <a:t>(3) Sparsity. Closely connected to proximity is the feasibility property of sparsity: how many features does a user need to change to transition to the counterfactual class. Intuitively, a counterfactual example will be more feasible if it makes changes to fewer number of features</a:t>
            </a:r>
          </a:p>
          <a:p>
            <a:endParaRPr lang="en-GB" dirty="0"/>
          </a:p>
          <a:p>
            <a:r>
              <a:rPr lang="en-GB" b="0" i="0" dirty="0" err="1">
                <a:effectLst/>
                <a:latin typeface="Arial" panose="020B0604020202020204" pitchFamily="34" charset="0"/>
              </a:rPr>
              <a:t>DiCE</a:t>
            </a:r>
            <a:r>
              <a:rPr lang="en-GB" b="0" i="0" dirty="0">
                <a:effectLst/>
                <a:latin typeface="Arial" panose="020B0604020202020204" pitchFamily="34" charset="0"/>
              </a:rPr>
              <a:t>: </a:t>
            </a:r>
            <a:r>
              <a:rPr lang="en-GB" b="0" i="0" dirty="0" err="1">
                <a:effectLst/>
                <a:latin typeface="Arial" panose="020B0604020202020204" pitchFamily="34" charset="0"/>
              </a:rPr>
              <a:t>Mothilal</a:t>
            </a:r>
            <a:r>
              <a:rPr lang="en-GB" b="0" i="0" dirty="0">
                <a:effectLst/>
                <a:latin typeface="Arial" panose="020B0604020202020204" pitchFamily="34" charset="0"/>
              </a:rPr>
              <a:t>, S. A., R. K., &amp; Tan, C. (2020). Explaining machine learning classifiers through diverse counterfactual explanations. Proceedings of the 2020 Conference on Fairness, Accountability, and Transparency. </a:t>
            </a:r>
            <a:r>
              <a:rPr lang="en-GB" b="0" i="0" dirty="0" err="1">
                <a:effectLst/>
                <a:latin typeface="Arial" panose="020B0604020202020204" pitchFamily="34" charset="0"/>
              </a:rPr>
              <a:t>doi</a:t>
            </a:r>
            <a:r>
              <a:rPr lang="en-GB" b="0" i="0" dirty="0">
                <a:effectLst/>
                <a:latin typeface="Arial" panose="020B0604020202020204" pitchFamily="34" charset="0"/>
              </a:rPr>
              <a:t>: 10.48550/arXiv.1806.08049 – followed this approach; including use of German Credit dataset.</a:t>
            </a:r>
          </a:p>
          <a:p>
            <a:pPr marL="285750" indent="-285750">
              <a:buFont typeface="Wingdings" panose="05000000000000000000" pitchFamily="2" charset="2"/>
              <a:buChar char="n"/>
            </a:pPr>
            <a:r>
              <a:rPr lang="en-IE" sz="1800" b="0" i="0" u="none" strike="noStrike" baseline="0" dirty="0">
                <a:latin typeface="LinLibertineTB"/>
              </a:rPr>
              <a:t>Relative scale of features.</a:t>
            </a:r>
            <a:r>
              <a:rPr lang="en-GB" sz="1800" b="0" i="0" u="none" strike="noStrike" baseline="0" dirty="0">
                <a:effectLst/>
                <a:latin typeface="Arial" panose="020B0604020202020204" pitchFamily="34" charset="0"/>
              </a:rPr>
              <a:t> –</a:t>
            </a:r>
          </a:p>
          <a:p>
            <a:pPr marL="171450" indent="-171450">
              <a:buFont typeface="Wingdings" panose="05000000000000000000" pitchFamily="2" charset="2"/>
              <a:buChar char="n"/>
            </a:pPr>
            <a:endParaRPr lang="en-GB" sz="1800" b="0" i="0" u="none" strike="noStrike" baseline="0" dirty="0">
              <a:effectLst/>
              <a:latin typeface="Arial" panose="020B0604020202020204" pitchFamily="34" charset="0"/>
            </a:endParaRPr>
          </a:p>
          <a:p>
            <a:pPr marL="0" indent="0">
              <a:buFont typeface="Wingdings" panose="05000000000000000000" pitchFamily="2" charset="2"/>
              <a:buNone/>
            </a:pPr>
            <a:r>
              <a:rPr lang="en-GB" sz="2800" dirty="0"/>
              <a:t>Benchmarking Counterfactual Algorithms for XAI: From White Box to Black Box  - Moreira et al 2022</a:t>
            </a:r>
            <a:endParaRPr lang="en-GB" sz="1800" b="0" i="0" u="none" strike="noStrike" baseline="0" dirty="0">
              <a:effectLst/>
              <a:latin typeface="Arial" panose="020B0604020202020204" pitchFamily="34" charset="0"/>
            </a:endParaRPr>
          </a:p>
          <a:p>
            <a:pPr marL="171450" indent="-171450">
              <a:buFont typeface="Wingdings" panose="05000000000000000000" pitchFamily="2" charset="2"/>
              <a:buChar char="n"/>
            </a:pPr>
            <a:r>
              <a:rPr lang="en-GB" dirty="0"/>
              <a:t>Plausibility. This property is analogous to Actionability and Reasonability [39, 63, 64, 68, 81]. Counterfactuals that are plausible need to be valid, and the search process should yield logically plausible outcomes. As a result, immutable features should never be changed (such as religion and gender).</a:t>
            </a:r>
          </a:p>
          <a:p>
            <a:pPr marL="171450" indent="-171450">
              <a:buFont typeface="Wingdings" panose="05000000000000000000" pitchFamily="2" charset="2"/>
              <a:buChar char="n"/>
            </a:pPr>
            <a:r>
              <a:rPr lang="en-GB" dirty="0" err="1"/>
              <a:t>DiCE</a:t>
            </a:r>
            <a:r>
              <a:rPr lang="en-GB" dirty="0"/>
              <a:t> ensures plausibility, and therefore it can generate actionable and meaningful counterfactuals by constraining the space of sensitive features such as gender, race, etc.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30</a:t>
            </a:fld>
            <a:endParaRPr lang="en-US"/>
          </a:p>
        </p:txBody>
      </p:sp>
    </p:spTree>
    <p:extLst>
      <p:ext uri="{BB962C8B-B14F-4D97-AF65-F5344CB8AC3E}">
        <p14:creationId xmlns:p14="http://schemas.microsoft.com/office/powerpoint/2010/main" val="378793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 focusing on one decision at a time. It creates a simpler model that approximates how the original, complex model behaves for individual predictions, giving us a peek into the black box to see what's influencing its choices.</a:t>
            </a:r>
          </a:p>
          <a:p>
            <a:endParaRPr lang="en-GB" sz="6000" b="0"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a:p>
            <a:r>
              <a:rPr lang="en-GB" sz="6000" b="0"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dirty="0"/>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0" i="0" dirty="0">
                <a:solidFill>
                  <a:srgbClr val="0D0D0D"/>
                </a:solidFill>
                <a:effectLst/>
                <a:latin typeface="Söhne"/>
              </a:rPr>
              <a:t>DiCE, standing for Diverse Counterfactual Explanations, is like a creative friend who helps you understand AI decisions by showing you alternative scenarios. It answers the question, "What could have been changed in the input data to get a different outcome?" by generating examples that are close to the original data but would lead to a different decision, making it easier to grasp how and why the model arrives at its conclusions.</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a:t>
            </a:r>
            <a:endParaRPr lang="en-GB" dirty="0"/>
          </a:p>
          <a:p>
            <a:endParaRPr lang="en-GB" dirty="0"/>
          </a:p>
          <a:p>
            <a:r>
              <a:rPr lang="en-GB" dirty="0"/>
              <a:t>For every two instances in the testing data, if the distance between features is equal to zero, then the distance between the explanations should be equal to zero.</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0" i="1" u="none" strike="noStrike" baseline="0" dirty="0">
                <a:latin typeface="STIXTwoText-Italic"/>
              </a:rPr>
              <a:t>Stability</a:t>
            </a:r>
            <a:r>
              <a:rPr lang="en-GB" sz="1800" b="0" i="0" u="none" strike="noStrike" baseline="0" dirty="0">
                <a:latin typeface="STIXTwoText"/>
              </a:rPr>
              <a:t>: This metric states that instances belong to the same class must have comparable </a:t>
            </a:r>
            <a:r>
              <a:rPr lang="en-IE" sz="1800" b="0" i="0" u="none" strike="noStrike" baseline="0" dirty="0">
                <a:latin typeface="STIXTwoText"/>
              </a:rPr>
              <a:t>explanations.</a:t>
            </a: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a:t>
            </a:r>
          </a:p>
          <a:p>
            <a:pPr algn="l"/>
            <a:r>
              <a:rPr lang="en-GB" sz="1800" b="0" i="0" u="none" strike="noStrike" baseline="0" dirty="0">
                <a:latin typeface="STIXTwoText"/>
              </a:rPr>
              <a:t>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a:p>
            <a:pPr algn="l"/>
            <a:r>
              <a:rPr lang="en-GB" sz="1800" b="0"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algn="l"/>
            <a:r>
              <a:rPr lang="en-GB" sz="1800" b="0" i="1" u="none" strike="noStrike" baseline="0" dirty="0">
                <a:latin typeface="STIXTwoText-Italic"/>
              </a:rPr>
              <a:t>Separability</a:t>
            </a:r>
            <a:r>
              <a:rPr lang="en-GB" sz="1800" b="0" i="0" u="none" strike="noStrike" baseline="0" dirty="0">
                <a:latin typeface="STIXTwoText"/>
              </a:rPr>
              <a:t>: This metric states that if there are two dissimilar instances, then they must have dissimilar explanations. 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1" u="none" strike="noStrike" baseline="0" dirty="0">
                <a:latin typeface="STIXTwoText-Italic"/>
              </a:rPr>
              <a:t>Similarity</a:t>
            </a:r>
            <a:r>
              <a:rPr lang="en-GB" sz="1800" b="0" i="0" u="none" strike="noStrike" baseline="0" dirty="0">
                <a:latin typeface="STIXTwoText"/>
              </a:rPr>
              <a:t>:  </a:t>
            </a:r>
            <a:r>
              <a:rPr lang="en-GB" sz="2800" b="0" i="0" dirty="0">
                <a:effectLst/>
                <a:latin typeface="system-ui"/>
              </a:rPr>
              <a:t>This metric states that the more similar the instances to be explained, the closer their explanations should be and vice versa</a:t>
            </a:r>
            <a:endParaRPr lang="en-GB" sz="1800" b="0" i="0" u="none" strike="noStrike" baseline="0" dirty="0">
              <a:latin typeface="STIXTwoText"/>
            </a:endParaRPr>
          </a:p>
          <a:p>
            <a:pPr algn="l"/>
            <a:endParaRPr lang="en-GB" sz="1800" b="0" i="0" u="none" strike="noStrike" baseline="0" dirty="0">
              <a:latin typeface="STIXTwoText"/>
            </a:endParaRPr>
          </a:p>
          <a:p>
            <a:pPr algn="l"/>
            <a:r>
              <a:rPr lang="en-GB" sz="1800" b="0" i="0" u="none" strike="noStrike" baseline="0" dirty="0">
                <a:latin typeface="STIXTwoText"/>
              </a:rPr>
              <a:t>To measure the </a:t>
            </a:r>
            <a:r>
              <a:rPr lang="en-GB" sz="1800" b="0" i="0" u="none" strike="noStrike" baseline="0" dirty="0">
                <a:latin typeface="CourierStd"/>
              </a:rPr>
              <a:t>similarity </a:t>
            </a:r>
            <a:r>
              <a:rPr lang="en-GB" sz="1800" b="0" i="0" u="none" strike="noStrike" baseline="0" dirty="0">
                <a:latin typeface="STIXTwoText"/>
              </a:rPr>
              <a:t>metric, we cluster instances in the testing data set, after normalization using DBSCAN algorithm. For each framework, we normalize the explanations and calculate the mean pairwise Euclidean distances between explanations of testing instances in the same cluster. The framework with the smallest mean pairwise Euclidean distances across its clusters is the best reflecting the similarity </a:t>
            </a:r>
            <a:r>
              <a:rPr lang="en-GB" sz="1800" b="0" i="0" u="none" strike="noStrike" baseline="0" dirty="0" err="1">
                <a:latin typeface="STIXTwoText"/>
              </a:rPr>
              <a:t>metric.ore</a:t>
            </a:r>
            <a:r>
              <a:rPr lang="en-GB" sz="1800" b="0" i="0" u="none" strike="noStrike" baseline="0" dirty="0">
                <a:latin typeface="STIXTwoText"/>
              </a:rPr>
              <a:t>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0" i="0" u="none" strike="noStrike" baseline="0" dirty="0">
                <a:effectLst/>
                <a:latin typeface="STIXTwoText"/>
              </a:rPr>
              <a:t>Not a % score – the average pairwise Euclidean distance for each group of explanations.</a:t>
            </a:r>
            <a:endParaRPr lang="en-GB" sz="1800" b="0"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a:latin typeface="STIXTwoText"/>
              </a:rPr>
              <a:t>2. </a:t>
            </a:r>
            <a:r>
              <a:rPr lang="en-GB" sz="1200" b="0" i="1" u="none" strike="noStrike" baseline="0" dirty="0">
                <a:latin typeface="STIXTwoText-Italic"/>
              </a:rPr>
              <a:t>Time</a:t>
            </a:r>
            <a:r>
              <a:rPr lang="en-GB" sz="1200" b="0" i="0" u="none" strike="noStrike" baseline="0" dirty="0">
                <a:latin typeface="STIXTwoText"/>
              </a:rPr>
              <a:t>: This metric represents the average time taken by the interpretability framework to output an explanation. </a:t>
            </a:r>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3/6/2024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3/6/2024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3/6/2024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3/6/2024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3/6/2024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3/6/2024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3/6/2024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3/6/2024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3/6/2024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3/6/2024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An Analysis of XAI Methods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5445225"/>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A</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B</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A</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B</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attributes.  This impacted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a:p>
            <a:pPr eaLnBrk="1" hangingPunct="1"/>
            <a:r>
              <a:rPr lang="en-US" altLang="en-US" dirty="0"/>
              <a:t>Access to new and ‘almost real’ world credit card fraud data on which to experiment and test hypotheses. </a:t>
            </a:r>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862322"/>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a:p>
            <a:pPr marL="285750" indent="-285750">
              <a:buFont typeface="Arial" panose="020B0604020202020204" pitchFamily="34" charset="0"/>
              <a:buChar char="•"/>
            </a:pPr>
            <a:r>
              <a:rPr lang="en-IE" dirty="0"/>
              <a:t>Get spec of Kubeflow Notebook</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dirty="0">
                <a:latin typeface="CMBX12"/>
              </a:rPr>
              <a:t>IF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dirty="0">
                <a:latin typeface="CMBX12"/>
              </a:rPr>
              <a:t>THEN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629916"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852</TotalTime>
  <Words>4278</Words>
  <Application>Microsoft Office PowerPoint</Application>
  <PresentationFormat>Custom</PresentationFormat>
  <Paragraphs>293</Paragraphs>
  <Slides>30</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Arial</vt:lpstr>
      <vt:lpstr>Cambria</vt:lpstr>
      <vt:lpstr>CMBX12</vt:lpstr>
      <vt:lpstr>CMR12</vt:lpstr>
      <vt:lpstr>CourierStd</vt:lpstr>
      <vt:lpstr>Lato</vt:lpstr>
      <vt:lpstr>LinLibertineTB</vt:lpstr>
      <vt:lpstr>Söhne</vt:lpstr>
      <vt:lpstr>STIXTwoText</vt:lpstr>
      <vt:lpstr>STIXTwoText-Bold</vt:lpstr>
      <vt:lpstr>STIXTwoText-Italic</vt:lpstr>
      <vt:lpstr>system-ui</vt:lpstr>
      <vt:lpstr>Wingdings</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77</cp:revision>
  <dcterms:created xsi:type="dcterms:W3CDTF">2024-02-06T21:07:42Z</dcterms:created>
  <dcterms:modified xsi:type="dcterms:W3CDTF">2024-03-07T00:08:52Z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